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90" r:id="rId3"/>
    <p:sldId id="259" r:id="rId4"/>
    <p:sldId id="260" r:id="rId5"/>
    <p:sldId id="261" r:id="rId6"/>
    <p:sldId id="262" r:id="rId7"/>
    <p:sldId id="264" r:id="rId8"/>
    <p:sldId id="265" r:id="rId9"/>
    <p:sldId id="267" r:id="rId10"/>
    <p:sldId id="272" r:id="rId11"/>
    <p:sldId id="275" r:id="rId12"/>
    <p:sldId id="269" r:id="rId13"/>
    <p:sldId id="270" r:id="rId14"/>
    <p:sldId id="271" r:id="rId15"/>
    <p:sldId id="273" r:id="rId16"/>
    <p:sldId id="285" r:id="rId17"/>
    <p:sldId id="278" r:id="rId18"/>
    <p:sldId id="276" r:id="rId19"/>
    <p:sldId id="277" r:id="rId20"/>
    <p:sldId id="291" r:id="rId21"/>
    <p:sldId id="292" r:id="rId22"/>
    <p:sldId id="268" r:id="rId23"/>
    <p:sldId id="284" r:id="rId24"/>
    <p:sldId id="282" r:id="rId25"/>
    <p:sldId id="283" r:id="rId26"/>
    <p:sldId id="279" r:id="rId27"/>
    <p:sldId id="280" r:id="rId28"/>
    <p:sldId id="287" r:id="rId29"/>
    <p:sldId id="266" r:id="rId30"/>
    <p:sldId id="288" r:id="rId31"/>
    <p:sldId id="289" r:id="rId32"/>
    <p:sldId id="26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EF1AAE-3FF6-489A-8A93-EE031AEF1541}">
          <p14:sldIdLst>
            <p14:sldId id="256"/>
            <p14:sldId id="290"/>
            <p14:sldId id="259"/>
            <p14:sldId id="260"/>
            <p14:sldId id="261"/>
            <p14:sldId id="262"/>
            <p14:sldId id="264"/>
            <p14:sldId id="265"/>
            <p14:sldId id="267"/>
            <p14:sldId id="272"/>
            <p14:sldId id="275"/>
            <p14:sldId id="269"/>
          </p14:sldIdLst>
        </p14:section>
        <p14:section name="Untitled Section" id="{75BBEA76-09CC-4CA7-95B8-C1BD3CCCB2BD}">
          <p14:sldIdLst>
            <p14:sldId id="270"/>
            <p14:sldId id="271"/>
            <p14:sldId id="273"/>
            <p14:sldId id="285"/>
            <p14:sldId id="278"/>
            <p14:sldId id="276"/>
            <p14:sldId id="277"/>
            <p14:sldId id="291"/>
            <p14:sldId id="292"/>
            <p14:sldId id="268"/>
            <p14:sldId id="284"/>
            <p14:sldId id="282"/>
            <p14:sldId id="283"/>
            <p14:sldId id="279"/>
            <p14:sldId id="280"/>
            <p14:sldId id="287"/>
            <p14:sldId id="266"/>
            <p14:sldId id="288"/>
            <p14:sldId id="289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7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170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59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43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13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04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02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68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77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276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10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92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1.tiff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python.gotrained.com/yelp-fusion-api-tutorial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movable-type.co.uk/scripts/latlong.html" TargetMode="External"/><Relationship Id="rId2" Type="http://schemas.openxmlformats.org/officeDocument/2006/relationships/hyperlink" Target="http://insideairbnb.com/berli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quest.io/blog/tutorial-time-series-analysis-with-pandas/" TargetMode="External"/><Relationship Id="rId5" Type="http://schemas.openxmlformats.org/officeDocument/2006/relationships/image" Target="../media/image68.png"/><Relationship Id="rId10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hyperlink" Target="https://developers.google.com/places/web-service/search#PlaceSearchReques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yelp.com/v3/businesses/search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://insideairbnb.com/get-the-data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hyperlink" Target="https://maps.googleapis.com/maps/api/geocode/js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1164" y="0"/>
            <a:ext cx="9144000" cy="2387600"/>
          </a:xfrm>
        </p:spPr>
        <p:txBody>
          <a:bodyPr/>
          <a:lstStyle/>
          <a:p>
            <a:r>
              <a:rPr lang="en-IN" sz="7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Futuristic</a:t>
            </a:r>
            <a:r>
              <a:rPr lang="en-IN" b="1" dirty="0" smtClean="0">
                <a:solidFill>
                  <a:schemeClr val="bg1"/>
                </a:solidFill>
                <a:latin typeface="Gill Sans Ultra Bold" panose="020B0A02020104020203" pitchFamily="34" charset="0"/>
              </a:rPr>
              <a:t> </a:t>
            </a:r>
            <a:br>
              <a:rPr lang="en-IN" b="1" dirty="0" smtClean="0">
                <a:solidFill>
                  <a:schemeClr val="bg1"/>
                </a:solidFill>
                <a:latin typeface="Gill Sans Ultra Bold" panose="020B0A02020104020203" pitchFamily="34" charset="0"/>
              </a:rPr>
            </a:br>
            <a:endParaRPr lang="en-IN" b="1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9398" y="5000627"/>
            <a:ext cx="17526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 smtClean="0">
                <a:solidFill>
                  <a:schemeClr val="bg1"/>
                </a:solidFill>
                <a:latin typeface="Harlow Solid Italic" panose="04030604020F02020D02" pitchFamily="82" charset="0"/>
              </a:rPr>
              <a:t>Saranya</a:t>
            </a:r>
          </a:p>
          <a:p>
            <a:r>
              <a:rPr lang="en-IN" sz="2500" b="1" dirty="0" err="1" smtClean="0">
                <a:solidFill>
                  <a:schemeClr val="bg1"/>
                </a:solidFill>
                <a:latin typeface="Harlow Solid Italic" panose="04030604020F02020D02" pitchFamily="82" charset="0"/>
              </a:rPr>
              <a:t>Vaish</a:t>
            </a:r>
            <a:endParaRPr lang="en-IN" sz="2500" b="1" dirty="0" smtClean="0">
              <a:solidFill>
                <a:schemeClr val="bg1"/>
              </a:solidFill>
              <a:latin typeface="Harlow Solid Italic" panose="04030604020F02020D02" pitchFamily="82" charset="0"/>
            </a:endParaRPr>
          </a:p>
          <a:p>
            <a:r>
              <a:rPr lang="en-IN" sz="2500" b="1" dirty="0" err="1" smtClean="0">
                <a:solidFill>
                  <a:schemeClr val="bg1"/>
                </a:solidFill>
                <a:latin typeface="Harlow Solid Italic" panose="04030604020F02020D02" pitchFamily="82" charset="0"/>
              </a:rPr>
              <a:t>Madhavi</a:t>
            </a:r>
            <a:endParaRPr lang="en-IN" sz="2500" b="1" dirty="0" smtClean="0">
              <a:solidFill>
                <a:schemeClr val="bg1"/>
              </a:solidFill>
              <a:latin typeface="Harlow Solid Italic" panose="04030604020F02020D02" pitchFamily="82" charset="0"/>
            </a:endParaRPr>
          </a:p>
          <a:p>
            <a:r>
              <a:rPr lang="en-IN" sz="2500" b="1" dirty="0" smtClean="0">
                <a:solidFill>
                  <a:schemeClr val="bg1"/>
                </a:solidFill>
                <a:latin typeface="Harlow Solid Italic" panose="04030604020F02020D02" pitchFamily="82" charset="0"/>
              </a:rPr>
              <a:t>Olga</a:t>
            </a:r>
            <a:endParaRPr lang="en-IN" sz="2500" b="1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57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0" y="1690688"/>
            <a:ext cx="1600200" cy="33385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850" y="6167439"/>
            <a:ext cx="1962149" cy="6905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r="48071"/>
          <a:stretch/>
        </p:blipFill>
        <p:spPr>
          <a:xfrm>
            <a:off x="923924" y="433387"/>
            <a:ext cx="4743451" cy="33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925" y="433387"/>
            <a:ext cx="4524375" cy="3162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75" y="3819525"/>
            <a:ext cx="4572000" cy="3124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925" y="3595687"/>
            <a:ext cx="4552950" cy="3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3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38" y="1024654"/>
            <a:ext cx="1659861" cy="407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r="6615"/>
          <a:stretch/>
        </p:blipFill>
        <p:spPr>
          <a:xfrm>
            <a:off x="5486400" y="106366"/>
            <a:ext cx="4860000" cy="27177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" t="1401" r="5588" b="-1401"/>
          <a:stretch/>
        </p:blipFill>
        <p:spPr>
          <a:xfrm>
            <a:off x="300038" y="3528501"/>
            <a:ext cx="4860000" cy="2696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" t="-467" r="6499" b="467"/>
          <a:stretch/>
        </p:blipFill>
        <p:spPr>
          <a:xfrm>
            <a:off x="371475" y="134940"/>
            <a:ext cx="4860000" cy="27536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" t="-467" r="8390" b="467"/>
          <a:stretch/>
        </p:blipFill>
        <p:spPr>
          <a:xfrm>
            <a:off x="5486400" y="3527989"/>
            <a:ext cx="4860000" cy="28131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1288" y="6400800"/>
            <a:ext cx="189071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1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1514475"/>
            <a:ext cx="5843587" cy="4600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9" y="1600200"/>
            <a:ext cx="5905500" cy="5300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085850"/>
            <a:ext cx="10515600" cy="504825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400" dirty="0" smtClean="0"/>
              <a:t>Does the Hosts really need the below Features? </a:t>
            </a:r>
            <a:endParaRPr lang="en-IN" sz="24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724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Boolean </a:t>
            </a: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Features Vs Price </a:t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338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750"/>
          <a:stretch/>
        </p:blipFill>
        <p:spPr>
          <a:xfrm>
            <a:off x="576261" y="514351"/>
            <a:ext cx="9020177" cy="30861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2722"/>
          <a:stretch/>
        </p:blipFill>
        <p:spPr>
          <a:xfrm>
            <a:off x="552448" y="3557589"/>
            <a:ext cx="904399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438" y="1042989"/>
            <a:ext cx="2247900" cy="50292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633411" y="69055"/>
            <a:ext cx="10515600" cy="659607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3600" b="1" dirty="0" smtClean="0"/>
              <a:t>How </a:t>
            </a:r>
            <a:r>
              <a:rPr lang="en-IN" sz="3600" b="1" dirty="0"/>
              <a:t>H</a:t>
            </a:r>
            <a:r>
              <a:rPr lang="en-IN" sz="3600" b="1" dirty="0" smtClean="0"/>
              <a:t>ave Prices </a:t>
            </a:r>
            <a:r>
              <a:rPr lang="en-IN" sz="3600" b="1" dirty="0"/>
              <a:t>C</a:t>
            </a:r>
            <a:r>
              <a:rPr lang="en-IN" sz="3600" b="1" dirty="0" smtClean="0"/>
              <a:t>hanged </a:t>
            </a:r>
            <a:r>
              <a:rPr lang="en-IN" sz="3600" b="1" dirty="0"/>
              <a:t>over time?</a:t>
            </a: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22960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390650"/>
            <a:ext cx="9248775" cy="373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1" y="1390650"/>
            <a:ext cx="1681162" cy="3733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Title 6"/>
          <p:cNvSpPr txBox="1">
            <a:spLocks/>
          </p:cNvSpPr>
          <p:nvPr/>
        </p:nvSpPr>
        <p:spPr>
          <a:xfrm>
            <a:off x="633411" y="69055"/>
            <a:ext cx="10515600" cy="94535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2800" b="1" dirty="0" smtClean="0"/>
              <a:t>Change </a:t>
            </a:r>
            <a:r>
              <a:rPr lang="en-IN" sz="2800" b="1" dirty="0"/>
              <a:t>per year in the number of listings per host on Airbnb in Berlin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8696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43547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838200" y="385763"/>
            <a:ext cx="10515600" cy="126206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2800" b="1" dirty="0"/>
              <a:t>How many other listings the host manages in Airbnb? </a:t>
            </a:r>
            <a:endParaRPr lang="en-IN" sz="2800" b="1" dirty="0" smtClean="0"/>
          </a:p>
          <a:p>
            <a:pPr algn="ctr">
              <a:lnSpc>
                <a:spcPct val="150000"/>
              </a:lnSpc>
            </a:pPr>
            <a:r>
              <a:rPr lang="en-IN" sz="2800" b="1" dirty="0" smtClean="0"/>
              <a:t>Does </a:t>
            </a:r>
            <a:r>
              <a:rPr lang="en-IN" sz="2800" b="1" dirty="0"/>
              <a:t>it mean Hosts having more properties will gain higher prices</a:t>
            </a:r>
            <a:r>
              <a:rPr lang="en-IN" sz="2800" b="1" dirty="0" smtClean="0"/>
              <a:t>??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2255045"/>
            <a:ext cx="90392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1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43547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838200" y="385763"/>
            <a:ext cx="10515600" cy="126206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2800" b="1" dirty="0" smtClean="0"/>
              <a:t>Finding the Busiest Month By Listing Availability?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2014537"/>
            <a:ext cx="90011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4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43547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325" y="2185987"/>
            <a:ext cx="8515350" cy="3143250"/>
          </a:xfrm>
          <a:prstGeom prst="rect">
            <a:avLst/>
          </a:prstGeom>
        </p:spPr>
      </p:pic>
      <p:sp>
        <p:nvSpPr>
          <p:cNvPr id="9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2827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: How Long hosts have been listing their properties?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01769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288" y="6400800"/>
            <a:ext cx="1890711" cy="4572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30250" y="1381124"/>
            <a:ext cx="10515600" cy="4351338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730250" y="312738"/>
            <a:ext cx="10515600" cy="106838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Judging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the Hosts Response ?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25" y="1551780"/>
            <a:ext cx="93059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5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09" y="1275346"/>
            <a:ext cx="3869016" cy="255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025" y="1146028"/>
            <a:ext cx="2663999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613" y="3762878"/>
            <a:ext cx="3876870" cy="255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898" y="3676558"/>
            <a:ext cx="3530209" cy="25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891087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Property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, Room Types Vs Price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1572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612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33875" y="0"/>
            <a:ext cx="7858125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5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To find a better Accommodation for the guests in Berlin based on their requirements.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3500" dirty="0">
                <a:solidFill>
                  <a:schemeClr val="bg1"/>
                </a:solidFill>
                <a:latin typeface="Britannic Bold" panose="020B0903060703020204" pitchFamily="34" charset="0"/>
              </a:rPr>
              <a:t>To improve the Host’s business in Airbnb Berlin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6101" y="269304"/>
            <a:ext cx="180022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M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O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T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V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A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T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O</a:t>
            </a:r>
          </a:p>
          <a:p>
            <a:r>
              <a:rPr lang="en-IN" sz="3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" y="723902"/>
            <a:ext cx="3007043" cy="18907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" y="2781301"/>
            <a:ext cx="295346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6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891087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Visitor Trend Based on Reviews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1414462"/>
            <a:ext cx="92678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1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891087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838200" y="322263"/>
            <a:ext cx="10515600" cy="9207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Future Price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Prediction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566862"/>
            <a:ext cx="9391650" cy="3724275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08659" y="5323878"/>
            <a:ext cx="818345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2019-01-01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 78.20 			</a:t>
            </a:r>
            <a:r>
              <a:rPr lang="en-US" altLang="en-US" sz="2000" dirty="0">
                <a:solidFill>
                  <a:srgbClr val="000000"/>
                </a:solidFill>
                <a:latin typeface="Cooper Black" panose="0208090404030B020404" pitchFamily="18" charset="0"/>
              </a:rPr>
              <a:t>	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2020-01-01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  <a:sym typeface="Wingdings" panose="05000000000000000000" pitchFamily="2" charset="2"/>
              </a:rPr>
              <a:t>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81.65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oper Black" panose="0208090404030B0204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04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1900236"/>
            <a:ext cx="9191625" cy="4043363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18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</a:t>
            </a: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Analysis : Top </a:t>
            </a: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20 Berlin Airbnb Locations </a:t>
            </a: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357314"/>
            <a:ext cx="10515600" cy="4819649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IN" dirty="0" smtClean="0"/>
              <a:t>Based on Property Ratings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89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490537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Top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Ratings </a:t>
            </a:r>
            <a:r>
              <a:rPr lang="en-IN" sz="3200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Restuarants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/Café/Bar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602A3-8362-D343-AC4B-1341DA9B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771" y="1656210"/>
            <a:ext cx="5149629" cy="353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BC2FC7-3368-3248-AA39-04B9CEDD3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51" y="1651794"/>
            <a:ext cx="4875269" cy="353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0461"/>
            <a:ext cx="3863083" cy="241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" y="0"/>
            <a:ext cx="3991246" cy="241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9" y="2078461"/>
            <a:ext cx="3459585" cy="241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C1074A-BB7D-164B-8AAE-24542E0AE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150" y="401483"/>
            <a:ext cx="5829300" cy="57659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71975" y="401483"/>
            <a:ext cx="814388" cy="618630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O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C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C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U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P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A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N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C</a:t>
            </a:r>
          </a:p>
          <a:p>
            <a:pPr algn="ctr"/>
            <a:r>
              <a:rPr lang="en-IN" sz="4400" dirty="0">
                <a:latin typeface="Cooper Black" panose="0208090404030B0204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7638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9839"/>
            <a:ext cx="3780000" cy="25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99540"/>
            <a:ext cx="3780000" cy="2547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38" y="2256057"/>
            <a:ext cx="5487650" cy="36584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17" name="Title 6"/>
          <p:cNvSpPr txBox="1">
            <a:spLocks/>
          </p:cNvSpPr>
          <p:nvPr/>
        </p:nvSpPr>
        <p:spPr>
          <a:xfrm>
            <a:off x="838200" y="365125"/>
            <a:ext cx="10515600" cy="73501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3200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Availibilty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by Housing/Property Type?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075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490537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Neighbourhood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Vs Profit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8" y="1890713"/>
            <a:ext cx="6381750" cy="3667125"/>
          </a:xfrm>
          <a:prstGeom prst="rect">
            <a:avLst/>
          </a:prstGeom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170" y="1297780"/>
            <a:ext cx="2932630" cy="4869659"/>
          </a:xfrm>
          <a:prstGeom prst="rect">
            <a:avLst/>
          </a:prstGeom>
          <a:ln w="28575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59863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38" y="1336608"/>
            <a:ext cx="378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76" y="1274642"/>
            <a:ext cx="3609587" cy="25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794" y="3669596"/>
            <a:ext cx="378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43014"/>
            <a:ext cx="10515600" cy="493395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Distance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Vs Price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179" y="4031652"/>
            <a:ext cx="2496196" cy="17745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8213" y="4052993"/>
            <a:ext cx="2621712" cy="1753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6626" y="1611079"/>
            <a:ext cx="2409825" cy="184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4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946" y="3827892"/>
            <a:ext cx="504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43014"/>
            <a:ext cx="10515600" cy="493395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Distance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Vs Neighbourhoods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70" y="1413942"/>
            <a:ext cx="504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46" y="1275453"/>
            <a:ext cx="50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7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Outcomes / Take </a:t>
            </a:r>
            <a:r>
              <a:rPr lang="en-IN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Aways</a:t>
            </a: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44588"/>
            <a:ext cx="5334000" cy="5032375"/>
          </a:xfr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IN" sz="2000" b="1" dirty="0" smtClean="0"/>
              <a:t>From Host Perspective, </a:t>
            </a:r>
            <a:r>
              <a:rPr lang="en-IN" sz="2000" b="1" dirty="0"/>
              <a:t> 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 smtClean="0"/>
              <a:t>Wi-Fi</a:t>
            </a:r>
            <a:r>
              <a:rPr lang="en-IN" sz="1800" dirty="0" smtClean="0"/>
              <a:t>, </a:t>
            </a:r>
            <a:r>
              <a:rPr lang="en-IN" sz="1800" dirty="0"/>
              <a:t>Kitchen, Heating, Essentials and Washer are the most important amenities to be considered for the successful of listing</a:t>
            </a:r>
            <a:r>
              <a:rPr lang="en-IN" sz="1800" dirty="0" smtClean="0"/>
              <a:t>. For </a:t>
            </a:r>
            <a:r>
              <a:rPr lang="en-IN" sz="1800" dirty="0"/>
              <a:t>those who are already in the business and don't have those amenities, make sure the </a:t>
            </a:r>
            <a:r>
              <a:rPr lang="en-IN" sz="1800" dirty="0" smtClean="0"/>
              <a:t>facility </a:t>
            </a:r>
            <a:r>
              <a:rPr lang="en-IN" sz="1800" dirty="0"/>
              <a:t>of installing all or some of the amenities to grow your business</a:t>
            </a:r>
            <a:r>
              <a:rPr lang="en-IN" sz="1800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/>
              <a:t>Renting Price based on the </a:t>
            </a:r>
            <a:r>
              <a:rPr lang="en-IN" sz="1800" dirty="0" smtClean="0"/>
              <a:t>Accommodates - </a:t>
            </a:r>
            <a:r>
              <a:rPr lang="en-IN" sz="1800" dirty="0"/>
              <a:t>Can decide on the rent prices or rent out the property based on </a:t>
            </a:r>
            <a:r>
              <a:rPr lang="en-IN" sz="1800" dirty="0" smtClean="0"/>
              <a:t>neighbourhoods.</a:t>
            </a:r>
            <a:endParaRPr lang="en-IN" sz="18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 smtClean="0"/>
              <a:t>Boolean </a:t>
            </a:r>
            <a:r>
              <a:rPr lang="en-IN" sz="1800" dirty="0" smtClean="0"/>
              <a:t>Features Vs Price Correlation – </a:t>
            </a:r>
            <a:r>
              <a:rPr lang="en-IN" sz="1800" dirty="0" smtClean="0"/>
              <a:t>Based on the profit, </a:t>
            </a:r>
            <a:r>
              <a:rPr lang="en-IN" sz="1800" dirty="0"/>
              <a:t>T</a:t>
            </a:r>
            <a:r>
              <a:rPr lang="en-IN" sz="1800" dirty="0" smtClean="0"/>
              <a:t>o decide for </a:t>
            </a:r>
            <a:r>
              <a:rPr lang="en-IN" sz="1800" dirty="0" smtClean="0"/>
              <a:t>the necessity of including these features</a:t>
            </a:r>
            <a:r>
              <a:rPr lang="en-IN" sz="1800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/>
              <a:t>Hosts having more properties will gain higher prices</a:t>
            </a:r>
            <a:r>
              <a:rPr lang="en-IN" sz="1800" dirty="0" smtClean="0"/>
              <a:t>?? – For the Hosts to determine the profits based on the properties.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 smtClean="0"/>
              <a:t>Judging the Host Response Rate? - For improving their response rate.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 smtClean="0"/>
              <a:t>Future Price Prediction – For the Hosts to set their prices based on the predicted result.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1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1800" dirty="0"/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172200" y="1144588"/>
            <a:ext cx="5181600" cy="5032375"/>
          </a:xfrm>
          <a:ln w="28575">
            <a:solidFill>
              <a:schemeClr val="accent2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IN" sz="1800" b="1" dirty="0" smtClean="0"/>
              <a:t>From </a:t>
            </a:r>
            <a:r>
              <a:rPr lang="en-IN" sz="2000" b="1" dirty="0" smtClean="0"/>
              <a:t>Guest Perspective,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/>
              <a:t>Renting Price based on the Accommodates  </a:t>
            </a:r>
            <a:r>
              <a:rPr lang="en-IN" sz="2000" dirty="0" smtClean="0"/>
              <a:t>– </a:t>
            </a:r>
            <a:r>
              <a:rPr lang="en-IN" sz="2000" dirty="0"/>
              <a:t>Choosing the best neighbourhood place according to their </a:t>
            </a:r>
            <a:r>
              <a:rPr lang="en-IN" sz="2000" dirty="0" smtClean="0"/>
              <a:t>budget.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/>
              <a:t>Finding the Busiest Month By Listing Availability</a:t>
            </a:r>
            <a:r>
              <a:rPr lang="en-IN" sz="2000" dirty="0" smtClean="0"/>
              <a:t>? – To plan a trip for a cheaper accommodations (time when less people travel)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/>
              <a:t>Judging the Host Response Rate? </a:t>
            </a:r>
            <a:r>
              <a:rPr lang="en-IN" sz="2000" dirty="0" smtClean="0"/>
              <a:t>– Knowing about the best hosts for ease of communication.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Top 20 Airbnb Listing, Bars, Café, Restaurant based on Ratings, Price, Reviews – For the guests to choose the best based on their preference.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Distance Correlation Vs Price – For the Guests to choose the best place based on their budget and  distance factor.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Availability Factor – For the Guests to know the availability of the Property based on Housing types.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1389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279401"/>
            <a:ext cx="10515600" cy="1035049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u="sng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u="sng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Topics 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Covered in Presentation</a:t>
            </a:r>
            <a:r>
              <a:rPr lang="en-IN" b="1" u="sng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u="sng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85824" y="1314450"/>
            <a:ext cx="4714875" cy="4836320"/>
          </a:xfrm>
          <a:prstGeom prst="rect">
            <a:avLst/>
          </a:prstGeom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4" name="Text Placeholder 3"/>
          <p:cNvSpPr>
            <a:spLocks noGrp="1"/>
          </p:cNvSpPr>
          <p:nvPr>
            <p:ph sz="half" idx="2"/>
          </p:nvPr>
        </p:nvSpPr>
        <p:spPr>
          <a:xfrm>
            <a:off x="5600700" y="1314450"/>
            <a:ext cx="5753100" cy="4852989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Data Sources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Data Clean up &amp; Exploration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Data Analysis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Outcomes/Take </a:t>
            </a:r>
            <a:r>
              <a:rPr lang="en-IN" sz="3200" b="1" dirty="0" err="1" smtClean="0">
                <a:solidFill>
                  <a:schemeClr val="bg1"/>
                </a:solidFill>
                <a:latin typeface="Britannic Bold" panose="020B0903060703020204" pitchFamily="34" charset="0"/>
              </a:rPr>
              <a:t>Aways</a:t>
            </a: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Conclusion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Future Work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References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>
              <a:lnSpc>
                <a:spcPct val="110000"/>
              </a:lnSpc>
            </a:pP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IN" sz="3200" b="1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8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614"/>
            <a:ext cx="10515600" cy="4705350"/>
          </a:xfr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 smtClean="0"/>
              <a:t>   </a:t>
            </a:r>
            <a:r>
              <a:rPr lang="en-IN" dirty="0" smtClean="0"/>
              <a:t>From the Berlin Airbnb Data, we can conclude the below points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 smtClean="0"/>
              <a:t>The peak/busiest time to travel Berlin would be during their Summer time ( June till Sept) and price range is high during these times based on the listing availability and visitor trends.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 With the location of  the most popular places and food establishments with the best reviews we marked on the map of Berlin the most comfortable areas for </a:t>
            </a:r>
            <a:r>
              <a:rPr lang="en-IN" dirty="0" smtClean="0"/>
              <a:t>restaurants </a:t>
            </a:r>
            <a:r>
              <a:rPr lang="en-IN" dirty="0"/>
              <a:t>and </a:t>
            </a:r>
            <a:r>
              <a:rPr lang="en-IN" dirty="0" smtClean="0"/>
              <a:t>bar.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H</a:t>
            </a:r>
            <a:r>
              <a:rPr lang="en-IN" dirty="0" smtClean="0"/>
              <a:t>otel </a:t>
            </a:r>
            <a:r>
              <a:rPr lang="en-IN" dirty="0"/>
              <a:t>margins are high due to demand and limited </a:t>
            </a:r>
            <a:r>
              <a:rPr lang="en-IN" dirty="0" smtClean="0"/>
              <a:t>availability.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The accommodation  prices  are correlated to the distance  from </a:t>
            </a:r>
            <a:r>
              <a:rPr lang="en-IN" dirty="0" smtClean="0"/>
              <a:t>the busiest place </a:t>
            </a:r>
            <a:r>
              <a:rPr lang="en-IN" dirty="0"/>
              <a:t>and distance factor is influencing people renting </a:t>
            </a:r>
            <a:r>
              <a:rPr lang="en-IN" dirty="0" smtClean="0"/>
              <a:t>prices.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 smtClean="0"/>
              <a:t>The Most top places/restaurants are close to Berlin Central.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 smtClean="0"/>
              <a:t>The Price change over the time is keep on fluctuating.</a:t>
            </a:r>
            <a:endParaRPr lang="en-IN" dirty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6487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427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2095"/>
            <a:ext cx="10515600" cy="5094869"/>
          </a:xfr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sz="2200" dirty="0" smtClean="0"/>
              <a:t>Implementing the NLP Model for sentiment analysis to work on the Reviews Dataset.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sz="2200" dirty="0" smtClean="0"/>
              <a:t>Using Machine Learning Concepts like Word Cloud Generator on the description which can be used to guess the actual price based on similar listings.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sz="2200" dirty="0" smtClean="0"/>
              <a:t>Covering more countries to know the actual </a:t>
            </a:r>
            <a:r>
              <a:rPr lang="en-IN" sz="2200" dirty="0" smtClean="0"/>
              <a:t>Airbnb </a:t>
            </a:r>
            <a:r>
              <a:rPr lang="en-IN" sz="2200" dirty="0" smtClean="0"/>
              <a:t>Business strategy.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sz="2200" dirty="0" smtClean="0"/>
              <a:t>Building a machine learning model for finding </a:t>
            </a:r>
            <a:r>
              <a:rPr lang="en-IN" sz="2200" dirty="0" smtClean="0"/>
              <a:t>the </a:t>
            </a:r>
            <a:r>
              <a:rPr lang="en-IN" sz="2200" dirty="0" smtClean="0"/>
              <a:t>important features in the dataset</a:t>
            </a:r>
            <a:r>
              <a:rPr lang="en-IN" sz="2200" dirty="0" smtClean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IN" sz="2200" dirty="0" smtClean="0"/>
              <a:t>Work </a:t>
            </a:r>
            <a:r>
              <a:rPr lang="en-IN" sz="2200" dirty="0" smtClean="0"/>
              <a:t>on finding more accurate data of </a:t>
            </a:r>
            <a:r>
              <a:rPr lang="en-IN" sz="2200" dirty="0" smtClean="0"/>
              <a:t>having actual </a:t>
            </a:r>
            <a:r>
              <a:rPr lang="en-IN" sz="2200" dirty="0" smtClean="0"/>
              <a:t>average prices per night or Building </a:t>
            </a:r>
            <a:r>
              <a:rPr lang="en-IN" sz="2200" dirty="0"/>
              <a:t>a </a:t>
            </a:r>
            <a:r>
              <a:rPr lang="en-IN" sz="2200" dirty="0" smtClean="0"/>
              <a:t>predictive </a:t>
            </a:r>
            <a:r>
              <a:rPr lang="en-IN" sz="2200" dirty="0"/>
              <a:t>model to predict the base Airbnb prices</a:t>
            </a:r>
            <a:r>
              <a:rPr lang="en-IN" sz="22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IN" sz="2200" dirty="0" smtClean="0"/>
              <a:t>Images attracts people to book the properties– May be </a:t>
            </a:r>
            <a:endParaRPr lang="en-IN" sz="22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 smtClean="0"/>
              <a:t>some kind of image processing analysis to predict the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 smtClean="0"/>
              <a:t>guest choice.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IN" sz="2200" dirty="0" smtClean="0"/>
              <a:t>We </a:t>
            </a:r>
            <a:r>
              <a:rPr lang="en-IN" sz="2200" dirty="0"/>
              <a:t>need to find and </a:t>
            </a:r>
            <a:r>
              <a:rPr lang="en-IN" sz="2200" dirty="0" smtClean="0"/>
              <a:t>analyse </a:t>
            </a:r>
            <a:r>
              <a:rPr lang="en-IN" sz="2200" dirty="0"/>
              <a:t>housing available for sale </a:t>
            </a:r>
            <a:r>
              <a:rPr lang="en-IN" sz="2200" dirty="0" smtClean="0"/>
              <a:t>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 smtClean="0"/>
              <a:t> </a:t>
            </a:r>
            <a:r>
              <a:rPr lang="en-IN" sz="2200" dirty="0"/>
              <a:t>Berlin and compare it with our comfortable areas.</a:t>
            </a:r>
            <a:endParaRPr lang="en-IN" sz="2200" dirty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1696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Future Work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861" y="3740381"/>
            <a:ext cx="3486150" cy="232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6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References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243015"/>
            <a:ext cx="10515600" cy="481488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IN" sz="2400" dirty="0" smtClean="0">
              <a:hlinkClick r:id="rId2"/>
            </a:endParaRPr>
          </a:p>
          <a:p>
            <a:pPr marL="0" indent="0">
              <a:buNone/>
            </a:pPr>
            <a:endParaRPr lang="en-IN" sz="2400" u="sng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sz="2400" u="sng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71601"/>
            <a:ext cx="3162301" cy="220867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687" y="3795714"/>
            <a:ext cx="5019675" cy="1809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00501" y="1352552"/>
            <a:ext cx="7353299" cy="2246769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b="1" dirty="0">
                <a:hlinkClick r:id="rId2"/>
              </a:rPr>
              <a:t>http://insideairbnb.com/berlin/</a:t>
            </a:r>
            <a:endParaRPr lang="en-IN" sz="2000" b="1" u="sng" dirty="0">
              <a:hlinkClick r:id="rId6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u="sng" dirty="0">
                <a:hlinkClick r:id="rId6"/>
              </a:rPr>
              <a:t>https://www.dataquest.io/blog/tutorial-time-series-analysis-with-pandas/</a:t>
            </a:r>
            <a:endParaRPr lang="en-IN" sz="2000" b="1" u="sng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u="sng" dirty="0">
                <a:hlinkClick r:id="rId7"/>
              </a:rPr>
              <a:t>https://</a:t>
            </a:r>
            <a:r>
              <a:rPr lang="en-IN" sz="2000" b="1" u="sng" dirty="0" smtClean="0">
                <a:hlinkClick r:id="rId7"/>
              </a:rPr>
              <a:t>www.movable-type.co.uk/scripts/latlong.html</a:t>
            </a:r>
            <a:endParaRPr lang="en-IN" sz="2000" b="1" u="sng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/>
              <a:t> </a:t>
            </a:r>
            <a:r>
              <a:rPr lang="en-IN" sz="2000" b="1" dirty="0">
                <a:hlinkClick r:id="rId8"/>
              </a:rPr>
              <a:t>https://python.gotrained.com/yelp-fusion-api-tutorial</a:t>
            </a:r>
            <a:r>
              <a:rPr lang="en-IN" sz="2000" b="1" dirty="0" smtClean="0">
                <a:hlinkClick r:id="rId8"/>
              </a:rPr>
              <a:t>/</a:t>
            </a:r>
            <a:endParaRPr lang="en-IN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u="sng" dirty="0">
                <a:hlinkClick r:id="rId9"/>
              </a:rPr>
              <a:t>https://developers.google.com/places/web-service/search#PlaceSearchRequests</a:t>
            </a:r>
            <a:endParaRPr lang="en-IN" sz="2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3575" y="3650458"/>
            <a:ext cx="3286125" cy="226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36436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Sources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27110" y="1301562"/>
            <a:ext cx="5176790" cy="823912"/>
          </a:xfrm>
          <a:solidFill>
            <a:srgbClr val="0070C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lnSpc>
                <a:spcPct val="250000"/>
              </a:lnSpc>
              <a:buNone/>
            </a:pPr>
            <a:r>
              <a:rPr lang="en-IN" sz="28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Source Data</a:t>
            </a:r>
            <a:endParaRPr lang="en-IN" sz="28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>
          <a:xfrm>
            <a:off x="836612" y="2125474"/>
            <a:ext cx="5157787" cy="3910385"/>
          </a:xfr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500" dirty="0" smtClean="0">
                <a:solidFill>
                  <a:schemeClr val="accent1">
                    <a:lumMod val="50000"/>
                  </a:schemeClr>
                </a:solidFill>
                <a:hlinkClick r:id=""/>
              </a:rPr>
              <a:t>https</a:t>
            </a: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"/>
              </a:rPr>
              <a:t>://www.kaggle.com/brittabettendorf/berlin-airbnb-data</a:t>
            </a:r>
            <a:endParaRPr lang="en-IN" sz="25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rId2"/>
              </a:rPr>
              <a:t>http://insideairbnb.com/get-the-data.html</a:t>
            </a:r>
            <a:endParaRPr lang="en-IN" sz="25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"/>
          </p:nvPr>
        </p:nvSpPr>
        <p:spPr>
          <a:xfrm>
            <a:off x="6019800" y="1301562"/>
            <a:ext cx="5335588" cy="823912"/>
          </a:xfrm>
          <a:solidFill>
            <a:srgbClr val="0070C0"/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50000"/>
              </a:lnSpc>
            </a:pPr>
            <a:r>
              <a:rPr lang="en-IN" sz="28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API Data</a:t>
            </a:r>
            <a:endParaRPr lang="en-IN" sz="28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6018189" y="2125474"/>
            <a:ext cx="5338810" cy="391038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https://api.yelp.com/v3/businesses/search</a:t>
            </a:r>
            <a:endParaRPr lang="en-IN" sz="25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rId4"/>
              </a:rPr>
              <a:t>https://maps.googleapis.com/maps/api/geocode/json</a:t>
            </a:r>
            <a:r>
              <a:rPr lang="en-IN" sz="2500" dirty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897" y="3829051"/>
            <a:ext cx="4293395" cy="1999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392" y="3829051"/>
            <a:ext cx="4628403" cy="189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8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18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Sources Description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357314"/>
            <a:ext cx="10515600" cy="4686299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b="1" u="sng" dirty="0" smtClean="0"/>
              <a:t>Source Data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/>
              <a:t>The </a:t>
            </a:r>
            <a:r>
              <a:rPr lang="en-IN" sz="2400" dirty="0" err="1" smtClean="0"/>
              <a:t>Kaggle</a:t>
            </a:r>
            <a:r>
              <a:rPr lang="en-IN" sz="2400" dirty="0" smtClean="0"/>
              <a:t> datasets </a:t>
            </a:r>
            <a:r>
              <a:rPr lang="en-IN" sz="2400" dirty="0"/>
              <a:t>were scraped on November 07th, 2018 and </a:t>
            </a:r>
            <a:r>
              <a:rPr lang="en-IN" sz="2400" dirty="0" smtClean="0"/>
              <a:t>contains the </a:t>
            </a:r>
            <a:r>
              <a:rPr lang="en-IN" sz="2400" dirty="0"/>
              <a:t>detailed listings data, review data and calendar data of current Airbnb listings in </a:t>
            </a:r>
            <a:r>
              <a:rPr lang="en-IN" sz="2400" dirty="0" smtClean="0"/>
              <a:t>Berlin</a:t>
            </a:r>
            <a:r>
              <a:rPr lang="en-IN" sz="2400" dirty="0"/>
              <a:t> </a:t>
            </a:r>
            <a:r>
              <a:rPr lang="en-IN" sz="2400" dirty="0" smtClean="0"/>
              <a:t>from 2008 to 2018.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 smtClean="0"/>
              <a:t>The </a:t>
            </a:r>
            <a:r>
              <a:rPr lang="en-IN" sz="2400" dirty="0" err="1" smtClean="0"/>
              <a:t>Kaggle</a:t>
            </a:r>
            <a:r>
              <a:rPr lang="en-IN" sz="2400" dirty="0" smtClean="0"/>
              <a:t> datasets were scraped from the insideairbnb.com source. The latest scrapped was on 8</a:t>
            </a:r>
            <a:r>
              <a:rPr lang="en-IN" sz="2400" baseline="30000" dirty="0" smtClean="0"/>
              <a:t>th</a:t>
            </a:r>
            <a:r>
              <a:rPr lang="en-IN" sz="2400" dirty="0" smtClean="0"/>
              <a:t> June, 2019. ( We will be using the 8</a:t>
            </a:r>
            <a:r>
              <a:rPr lang="en-IN" sz="2400" baseline="30000" dirty="0" smtClean="0"/>
              <a:t>th</a:t>
            </a:r>
            <a:r>
              <a:rPr lang="en-IN" sz="2400" dirty="0" smtClean="0"/>
              <a:t> June 2019 data for our analysis which had around 25k listings from 2008 to 2019. )</a:t>
            </a:r>
            <a:endParaRPr lang="en-IN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b="1" u="sng" dirty="0" smtClean="0"/>
              <a:t>API Data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u="sng" dirty="0" smtClean="0"/>
              <a:t> </a:t>
            </a:r>
            <a:r>
              <a:rPr lang="en-IN" sz="2400" dirty="0" smtClean="0"/>
              <a:t>We have used the yelp and google api to retrieve the top ratings restaurants/café/bars around the top accommodations in berlin. And also for calculating the Berlin Central, Airport &amp; Railway distance.</a:t>
            </a:r>
            <a:endParaRPr lang="en-IN" sz="2400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202" y="5384008"/>
            <a:ext cx="1511809" cy="5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8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8734"/>
            <a:ext cx="10515600" cy="488870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100" dirty="0" smtClean="0"/>
              <a:t>There were around 106 features in Airbnb Listing Dataset consisting of various descriptive, categorical, numerical, Boolean, etc</a:t>
            </a:r>
            <a:r>
              <a:rPr lang="en-IN" sz="2100" dirty="0"/>
              <a:t>.</a:t>
            </a:r>
            <a:r>
              <a:rPr lang="en-IN" sz="2100" dirty="0" smtClean="0"/>
              <a:t> fields. Few fields in the dataset had its own limitations. Below are the few data cleaning process implemented using Pandas as part of this Dataset.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Few unnecessary columns were dropped in the Listing Data frame which were not used as part of analysis. (By just seeing the data)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endParaRPr lang="en-IN" sz="2100" dirty="0"/>
          </a:p>
          <a:p>
            <a:pPr marL="0" indent="0">
              <a:buNone/>
            </a:pPr>
            <a:endParaRPr lang="en-IN" sz="2100" dirty="0"/>
          </a:p>
          <a:p>
            <a:pPr marL="0" indent="0">
              <a:spcBef>
                <a:spcPts val="0"/>
              </a:spcBef>
              <a:buNone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The below columns were dropped because it had more than 85% of null values.</a:t>
            </a:r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360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Clean Up &amp; Exploration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1" y="2933700"/>
            <a:ext cx="7343775" cy="1447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8" y="4986336"/>
            <a:ext cx="7239000" cy="97155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369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8734"/>
            <a:ext cx="10515600" cy="488870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Similar type of columns were dropped by just keeping the important column.</a:t>
            </a:r>
          </a:p>
          <a:p>
            <a:pPr marL="0" indent="0">
              <a:buNone/>
            </a:pPr>
            <a:endParaRPr lang="en-IN" sz="2100" dirty="0"/>
          </a:p>
          <a:p>
            <a:pPr marL="0" indent="0">
              <a:spcBef>
                <a:spcPts val="0"/>
              </a:spcBef>
              <a:buNone/>
            </a:pPr>
            <a:endParaRPr lang="en-IN" sz="2100" dirty="0" smtClean="0"/>
          </a:p>
          <a:p>
            <a:pPr marL="0" indent="0">
              <a:spcBef>
                <a:spcPts val="0"/>
              </a:spcBef>
              <a:buNone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Locations related columns which had similar values in all the rows were dropped.</a:t>
            </a:r>
          </a:p>
          <a:p>
            <a:pPr marL="0" indent="0">
              <a:buNone/>
            </a:pPr>
            <a:endParaRPr lang="en-IN" sz="2100" dirty="0" smtClean="0"/>
          </a:p>
          <a:p>
            <a:pPr marL="0" indent="0">
              <a:buNone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Boolean Columns which had just 1 category values were dropped.</a:t>
            </a:r>
            <a:endParaRPr lang="en-IN" sz="2100" dirty="0"/>
          </a:p>
          <a:p>
            <a:pPr marL="0" indent="0">
              <a:buNone/>
            </a:pPr>
            <a:endParaRPr lang="en-IN" sz="2100" dirty="0" smtClean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360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Clean Up &amp; Exploration (cont..)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614487"/>
            <a:ext cx="8058150" cy="9144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3232945"/>
            <a:ext cx="8058150" cy="45323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50" y="4347768"/>
            <a:ext cx="4714875" cy="1447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575" y="4347768"/>
            <a:ext cx="4181475" cy="1447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5482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0762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Clean Up &amp; Exploration (cont..)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838201" y="1385888"/>
            <a:ext cx="10515600" cy="4656138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Amenities Column were stored as one big block of text. 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300" dirty="0"/>
          </a:p>
          <a:p>
            <a:pPr>
              <a:buFont typeface="Wingdings" panose="05000000000000000000" pitchFamily="2" charset="2"/>
              <a:buChar char="ü"/>
            </a:pPr>
            <a:endParaRPr lang="en-IN" sz="2300" dirty="0" smtClean="0"/>
          </a:p>
          <a:p>
            <a:pPr>
              <a:buFont typeface="Wingdings" panose="05000000000000000000" pitchFamily="2" charset="2"/>
              <a:buChar char="ü"/>
            </a:pPr>
            <a:endParaRPr lang="en-IN" sz="23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Date Columns were converted to date time format.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Price Related Columns were stored as string with dollar signs and comma separated values.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Similar column values were replaced with the respective values for a better plot. (for ex. Property type, Cancellation policy”)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Used Reverse Geocoder to retrieve the exact place name using Latitude &amp; Longitude</a:t>
            </a:r>
            <a:endParaRPr lang="en-IN" sz="23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745059"/>
            <a:ext cx="8277225" cy="132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6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Factors for Business Growth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371599"/>
            <a:ext cx="10515600" cy="4657725"/>
          </a:xfrm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514474"/>
            <a:ext cx="9401175" cy="4208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3131</TotalTime>
  <Words>896</Words>
  <Application>Microsoft Office PowerPoint</Application>
  <PresentationFormat>Widescreen</PresentationFormat>
  <Paragraphs>162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Britannic Bold</vt:lpstr>
      <vt:lpstr>Calibri</vt:lpstr>
      <vt:lpstr>Calibri Light</vt:lpstr>
      <vt:lpstr>Cooper Black</vt:lpstr>
      <vt:lpstr>Gill Sans Ultra Bold</vt:lpstr>
      <vt:lpstr>Harlow Solid Italic</vt:lpstr>
      <vt:lpstr>Wingdings</vt:lpstr>
      <vt:lpstr>Office Theme</vt:lpstr>
      <vt:lpstr>Futuristic  </vt:lpstr>
      <vt:lpstr>PowerPoint Presentation</vt:lpstr>
      <vt:lpstr> Topics Covered in Presentation </vt:lpstr>
      <vt:lpstr> Data Sources </vt:lpstr>
      <vt:lpstr> Data Sources Description </vt:lpstr>
      <vt:lpstr> Data Clean Up &amp; Exploration </vt:lpstr>
      <vt:lpstr> Data Clean Up &amp; Exploration (cont..) </vt:lpstr>
      <vt:lpstr> Data Clean Up &amp; Exploration (cont..) </vt:lpstr>
      <vt:lpstr> Data Analysis : Factors for Business Growth </vt:lpstr>
      <vt:lpstr>PowerPoint Presentation</vt:lpstr>
      <vt:lpstr>PowerPoint Presentation</vt:lpstr>
      <vt:lpstr> Data Analysis : Boolean Features Vs Price  </vt:lpstr>
      <vt:lpstr> Data Analysis : How Have Prices Changed over time?  </vt:lpstr>
      <vt:lpstr>PowerPoint Presentation</vt:lpstr>
      <vt:lpstr>PowerPoint Presentation</vt:lpstr>
      <vt:lpstr>PowerPoint Presentation</vt:lpstr>
      <vt:lpstr> Data Analysis : How Long hosts have been listing their properties? </vt:lpstr>
      <vt:lpstr> Data Analysis : Judging the Hosts Response ?  </vt:lpstr>
      <vt:lpstr> Data Analysis : Property , Room Types Vs Price  </vt:lpstr>
      <vt:lpstr> Data Analysis : Visitor Trend Based on Reviews </vt:lpstr>
      <vt:lpstr> Data Analysis : Future Price Prediction </vt:lpstr>
      <vt:lpstr> Data Analysis : Top 20 Berlin Airbnb Locations  </vt:lpstr>
      <vt:lpstr> Data Analysis : Top Ratings Restuarants/Café/Bar </vt:lpstr>
      <vt:lpstr>PowerPoint Presentation</vt:lpstr>
      <vt:lpstr>PowerPoint Presentation</vt:lpstr>
      <vt:lpstr> Data Analysis : Neighbourhood Vs Profit  </vt:lpstr>
      <vt:lpstr> Data Analysis : Distance Vs Price </vt:lpstr>
      <vt:lpstr> Data Analysis : Distance Vs Neighbourhoods </vt:lpstr>
      <vt:lpstr> Outcomes / Take Aways </vt:lpstr>
      <vt:lpstr>Conclusion</vt:lpstr>
      <vt:lpstr> Future Work </vt:lpstr>
      <vt:lpstr> References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 Airbnb</dc:title>
  <dc:creator>Saranya P</dc:creator>
  <cp:lastModifiedBy>Saranya</cp:lastModifiedBy>
  <cp:revision>137</cp:revision>
  <dcterms:created xsi:type="dcterms:W3CDTF">2019-09-28T02:21:47Z</dcterms:created>
  <dcterms:modified xsi:type="dcterms:W3CDTF">2019-10-02T02:12:30Z</dcterms:modified>
</cp:coreProperties>
</file>